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73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67" d="100"/>
          <a:sy n="67" d="100"/>
        </p:scale>
        <p:origin x="10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27/04/2024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27/04/2024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00647" y="3841"/>
            <a:ext cx="139933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15509" y="-1345"/>
            <a:ext cx="1399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D539AD-E20D-E769-83D2-7D68E79C4A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4"/>
          <a:stretch/>
        </p:blipFill>
        <p:spPr>
          <a:xfrm>
            <a:off x="-60745" y="-10687"/>
            <a:ext cx="498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27/04/2024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18EB67B2-4BBC-DA92-742F-EA1D028870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E16902A7-7443-7655-C1C5-CB5D3B7547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4E5848B0-12A4-24E1-3695-80502DDED1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l="14521" t="24914" r="60553" b="13523"/>
          <a:stretch/>
        </p:blipFill>
        <p:spPr>
          <a:xfrm>
            <a:off x="-10" y="0"/>
            <a:ext cx="4951793" cy="6876000"/>
          </a:xfrm>
          <a:prstGeom prst="rect">
            <a:avLst/>
          </a:prstGeom>
        </p:spPr>
      </p:pic>
      <p:sp>
        <p:nvSpPr>
          <p:cNvPr id="6" name="Callout: freccia in giù 5">
            <a:extLst>
              <a:ext uri="{FF2B5EF4-FFF2-40B4-BE49-F238E27FC236}">
                <a16:creationId xmlns:a16="http://schemas.microsoft.com/office/drawing/2014/main" id="{F67BA39A-7D66-1197-8348-81FB14435638}"/>
              </a:ext>
            </a:extLst>
          </p:cNvPr>
          <p:cNvSpPr/>
          <p:nvPr/>
        </p:nvSpPr>
        <p:spPr>
          <a:xfrm>
            <a:off x="198785" y="125053"/>
            <a:ext cx="11807687" cy="1169216"/>
          </a:xfrm>
          <a:prstGeom prst="downArrowCallout">
            <a:avLst/>
          </a:prstGeom>
          <a:solidFill>
            <a:schemeClr val="bg2">
              <a:lumMod val="5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The practice of anesthesia requires a full spectrum of drugs from which an anesthetic plan can be implemented to achieve a desired level of surgical anesthesia, analgesia, amnesia and muscle relaxation” </a:t>
            </a:r>
          </a:p>
          <a:p>
            <a:pPr algn="r"/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>
                <a:solidFill>
                  <a:schemeClr val="bg1"/>
                </a:solidFill>
              </a:rPr>
              <a:t>John J. </a:t>
            </a:r>
            <a:r>
              <a:rPr lang="en-US" sz="1400" b="1" i="1" dirty="0" err="1">
                <a:solidFill>
                  <a:schemeClr val="bg1"/>
                </a:solidFill>
              </a:rPr>
              <a:t>Nagelhout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26F3F8F0-93CC-D3A8-A47A-7A5193C32806}"/>
              </a:ext>
            </a:extLst>
          </p:cNvPr>
          <p:cNvSpPr/>
          <p:nvPr/>
        </p:nvSpPr>
        <p:spPr>
          <a:xfrm>
            <a:off x="3796747" y="1431018"/>
            <a:ext cx="4625010" cy="864202"/>
          </a:xfrm>
          <a:prstGeom prst="ellipse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chemeClr val="bg1"/>
                </a:solidFill>
              </a:rPr>
              <a:t>‘’</a:t>
            </a:r>
            <a:r>
              <a:rPr lang="it-IT" sz="1600" b="1" dirty="0" err="1">
                <a:solidFill>
                  <a:schemeClr val="bg1"/>
                </a:solidFill>
              </a:rPr>
              <a:t>Opioid</a:t>
            </a:r>
            <a:r>
              <a:rPr lang="it-IT" sz="1600" b="1" dirty="0">
                <a:solidFill>
                  <a:schemeClr val="bg1"/>
                </a:solidFill>
              </a:rPr>
              <a:t>-Free </a:t>
            </a:r>
            <a:r>
              <a:rPr lang="it-IT" sz="1600" b="1" dirty="0" err="1">
                <a:solidFill>
                  <a:schemeClr val="bg1"/>
                </a:solidFill>
              </a:rPr>
              <a:t>anesthesia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is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possible</a:t>
            </a:r>
            <a:r>
              <a:rPr lang="it-IT" sz="1600" b="1" dirty="0">
                <a:solidFill>
                  <a:schemeClr val="bg1"/>
                </a:solidFill>
              </a:rPr>
              <a:t>’’ </a:t>
            </a:r>
            <a:r>
              <a:rPr lang="it-IT" b="1" dirty="0">
                <a:solidFill>
                  <a:schemeClr val="bg1"/>
                </a:solidFill>
              </a:rPr>
              <a:t>		     </a:t>
            </a:r>
            <a:r>
              <a:rPr lang="it-IT" sz="1400" b="1" i="1" dirty="0" err="1">
                <a:solidFill>
                  <a:schemeClr val="bg1"/>
                </a:solidFill>
              </a:rPr>
              <a:t>Jan</a:t>
            </a:r>
            <a:r>
              <a:rPr lang="it-IT" sz="1400" b="1" i="1" dirty="0">
                <a:solidFill>
                  <a:schemeClr val="bg1"/>
                </a:solidFill>
              </a:rPr>
              <a:t> P. Mulier 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23EC391F-6468-CC28-446E-7084817F46EF}"/>
              </a:ext>
            </a:extLst>
          </p:cNvPr>
          <p:cNvSpPr/>
          <p:nvPr/>
        </p:nvSpPr>
        <p:spPr>
          <a:xfrm>
            <a:off x="6460029" y="2623712"/>
            <a:ext cx="5470043" cy="825741"/>
          </a:xfrm>
          <a:prstGeom prst="roundRect">
            <a:avLst/>
          </a:prstGeom>
          <a:solidFill>
            <a:srgbClr val="FFFF00"/>
          </a:solidFill>
          <a:ln w="3492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Opioid Free Anesthesia (O.F.A.) is a technique where no intra-operative systemic, neuraxial, or intracavitary opioid is administered during the anesthetic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AD505A0-D306-8ED9-48CC-8A0808EE4B35}"/>
              </a:ext>
            </a:extLst>
          </p:cNvPr>
          <p:cNvSpPr/>
          <p:nvPr/>
        </p:nvSpPr>
        <p:spPr>
          <a:xfrm>
            <a:off x="4078358" y="3777946"/>
            <a:ext cx="4035284" cy="2954576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Opioid</a:t>
            </a:r>
            <a:r>
              <a:rPr lang="it-IT" b="1" dirty="0">
                <a:solidFill>
                  <a:schemeClr val="bg1"/>
                </a:solidFill>
              </a:rPr>
              <a:t> Risk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chemeClr val="bg1"/>
                </a:solidFill>
              </a:rPr>
              <a:t>Respiratory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depression</a:t>
            </a:r>
            <a:endParaRPr lang="it-IT" sz="16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chemeClr val="bg1"/>
                </a:solidFill>
              </a:rPr>
              <a:t>Need</a:t>
            </a:r>
            <a:r>
              <a:rPr lang="it-IT" sz="1600" b="1" dirty="0">
                <a:solidFill>
                  <a:schemeClr val="bg1"/>
                </a:solidFill>
              </a:rPr>
              <a:t> for post-op </a:t>
            </a:r>
            <a:r>
              <a:rPr lang="it-IT" sz="1600" b="1" dirty="0" err="1">
                <a:solidFill>
                  <a:schemeClr val="bg1"/>
                </a:solidFill>
              </a:rPr>
              <a:t>ventilation</a:t>
            </a:r>
            <a:r>
              <a:rPr lang="it-IT" sz="1600" b="1" dirty="0">
                <a:solidFill>
                  <a:schemeClr val="bg1"/>
                </a:solidFill>
              </a:rPr>
              <a:t> with </a:t>
            </a:r>
            <a:r>
              <a:rPr lang="it-IT" sz="1600" b="1" dirty="0" err="1">
                <a:solidFill>
                  <a:schemeClr val="bg1"/>
                </a:solidFill>
              </a:rPr>
              <a:t>ventilator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associated</a:t>
            </a:r>
            <a:r>
              <a:rPr lang="it-IT" sz="1600" b="1" dirty="0">
                <a:solidFill>
                  <a:schemeClr val="bg1"/>
                </a:solidFill>
              </a:rPr>
              <a:t> pneumonia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chemeClr val="bg1"/>
                </a:solidFill>
              </a:rPr>
              <a:t>Addiction</a:t>
            </a:r>
            <a:endParaRPr lang="it-IT" sz="16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chemeClr val="bg1"/>
                </a:solidFill>
              </a:rPr>
              <a:t>Nausa</a:t>
            </a:r>
            <a:r>
              <a:rPr lang="it-IT" sz="1600" b="1" dirty="0">
                <a:solidFill>
                  <a:schemeClr val="bg1"/>
                </a:solidFill>
              </a:rPr>
              <a:t> and </a:t>
            </a:r>
            <a:r>
              <a:rPr lang="it-IT" sz="1600" b="1" dirty="0" err="1">
                <a:solidFill>
                  <a:schemeClr val="bg1"/>
                </a:solidFill>
              </a:rPr>
              <a:t>vomiting</a:t>
            </a:r>
            <a:endParaRPr lang="it-IT" sz="16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bg1"/>
                </a:solidFill>
              </a:rPr>
              <a:t>Gastrointestinale </a:t>
            </a:r>
            <a:r>
              <a:rPr lang="it-IT" sz="1600" b="1" dirty="0" err="1">
                <a:solidFill>
                  <a:schemeClr val="bg1"/>
                </a:solidFill>
              </a:rPr>
              <a:t>disfunction</a:t>
            </a:r>
            <a:r>
              <a:rPr lang="it-IT" sz="1600" b="1" dirty="0">
                <a:solidFill>
                  <a:schemeClr val="bg1"/>
                </a:solidFill>
              </a:rPr>
              <a:t>, </a:t>
            </a:r>
            <a:r>
              <a:rPr lang="it-IT" sz="1600" b="1" dirty="0" err="1">
                <a:solidFill>
                  <a:schemeClr val="bg1"/>
                </a:solidFill>
              </a:rPr>
              <a:t>ileus</a:t>
            </a:r>
            <a:endParaRPr lang="it-IT" sz="16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chemeClr val="bg1"/>
                </a:solidFill>
              </a:rPr>
              <a:t>Pruritus</a:t>
            </a:r>
            <a:endParaRPr lang="it-IT" sz="16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chemeClr val="bg1"/>
                </a:solidFill>
              </a:rPr>
              <a:t>Urinary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retention</a:t>
            </a:r>
            <a:endParaRPr lang="it-IT" sz="10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chemeClr val="bg1"/>
                </a:solidFill>
              </a:rPr>
              <a:t>Hyperalgesia</a:t>
            </a:r>
            <a:endParaRPr lang="it-IT" sz="10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bg1"/>
                </a:solidFill>
              </a:rPr>
              <a:t>Cancer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chemeClr val="bg1"/>
                </a:solidFill>
              </a:rPr>
              <a:t>Misuse</a:t>
            </a:r>
            <a:r>
              <a:rPr lang="it-IT" sz="1600" b="1" dirty="0">
                <a:solidFill>
                  <a:schemeClr val="bg1"/>
                </a:solidFill>
              </a:rPr>
              <a:t>, </a:t>
            </a:r>
            <a:r>
              <a:rPr lang="it-IT" sz="1600" b="1" dirty="0" err="1">
                <a:solidFill>
                  <a:schemeClr val="bg1"/>
                </a:solidFill>
              </a:rPr>
              <a:t>abuse</a:t>
            </a:r>
            <a:r>
              <a:rPr lang="it-IT" sz="1600" b="1" dirty="0">
                <a:solidFill>
                  <a:schemeClr val="bg1"/>
                </a:solidFill>
              </a:rPr>
              <a:t> and </a:t>
            </a:r>
            <a:r>
              <a:rPr lang="it-IT" sz="1600" b="1" dirty="0" err="1">
                <a:solidFill>
                  <a:schemeClr val="bg1"/>
                </a:solidFill>
              </a:rPr>
              <a:t>overuse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190022B-D4D5-EE00-3A4E-CAD5CD3193BA}"/>
              </a:ext>
            </a:extLst>
          </p:cNvPr>
          <p:cNvSpPr/>
          <p:nvPr/>
        </p:nvSpPr>
        <p:spPr>
          <a:xfrm>
            <a:off x="616227" y="3777945"/>
            <a:ext cx="3193770" cy="1041298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Opioid</a:t>
            </a:r>
            <a:r>
              <a:rPr lang="it-IT" b="1" dirty="0">
                <a:solidFill>
                  <a:schemeClr val="bg1"/>
                </a:solidFill>
              </a:rPr>
              <a:t> Benefits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chemeClr val="bg1"/>
                </a:solidFill>
              </a:rPr>
              <a:t>Haemodinamic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stability</a:t>
            </a:r>
            <a:endParaRPr lang="it-IT" sz="16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6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bg1"/>
                </a:solidFill>
              </a:rPr>
              <a:t>Analgesia and </a:t>
            </a:r>
            <a:r>
              <a:rPr lang="it-IT" sz="1600" b="1" dirty="0" err="1">
                <a:solidFill>
                  <a:schemeClr val="bg1"/>
                </a:solidFill>
              </a:rPr>
              <a:t>little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sedation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EEA63B5-377E-4E43-23E3-B1182C0AE6BD}"/>
              </a:ext>
            </a:extLst>
          </p:cNvPr>
          <p:cNvSpPr/>
          <p:nvPr/>
        </p:nvSpPr>
        <p:spPr>
          <a:xfrm>
            <a:off x="8382004" y="3777945"/>
            <a:ext cx="3167266" cy="2802185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Why</a:t>
            </a:r>
            <a:r>
              <a:rPr lang="it-IT" b="1" dirty="0">
                <a:solidFill>
                  <a:schemeClr val="bg1"/>
                </a:solidFill>
              </a:rPr>
              <a:t> to </a:t>
            </a:r>
            <a:r>
              <a:rPr lang="it-IT" b="1" dirty="0" err="1">
                <a:solidFill>
                  <a:schemeClr val="bg1"/>
                </a:solidFill>
              </a:rPr>
              <a:t>avoid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opioid</a:t>
            </a:r>
            <a:endParaRPr lang="it-IT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bg1"/>
                </a:solidFill>
              </a:rPr>
              <a:t>Negative side </a:t>
            </a:r>
            <a:r>
              <a:rPr lang="it-IT" sz="1600" b="1" dirty="0" err="1">
                <a:solidFill>
                  <a:schemeClr val="bg1"/>
                </a:solidFill>
              </a:rPr>
              <a:t>effect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profile</a:t>
            </a:r>
            <a:endParaRPr lang="it-IT" sz="1600" b="1" dirty="0">
              <a:solidFill>
                <a:schemeClr val="bg1"/>
              </a:solidFill>
            </a:endParaRPr>
          </a:p>
          <a:p>
            <a:pPr lvl="1" algn="just"/>
            <a:r>
              <a:rPr lang="it-IT" sz="1600" b="1" dirty="0" err="1">
                <a:solidFill>
                  <a:schemeClr val="bg1"/>
                </a:solidFill>
              </a:rPr>
              <a:t>Respirator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depression</a:t>
            </a:r>
            <a:r>
              <a:rPr lang="it-IT" sz="1600" b="1" dirty="0">
                <a:solidFill>
                  <a:schemeClr val="bg1"/>
                </a:solidFill>
              </a:rPr>
              <a:t>, N/V,  </a:t>
            </a:r>
            <a:r>
              <a:rPr lang="it-IT" sz="1600" b="1" dirty="0" err="1">
                <a:solidFill>
                  <a:schemeClr val="bg1"/>
                </a:solidFill>
              </a:rPr>
              <a:t>pruritus</a:t>
            </a:r>
            <a:r>
              <a:rPr lang="it-IT" sz="1600" b="1" dirty="0">
                <a:solidFill>
                  <a:schemeClr val="bg1"/>
                </a:solidFill>
              </a:rPr>
              <a:t>, </a:t>
            </a:r>
            <a:r>
              <a:rPr lang="it-IT" sz="1600" b="1" dirty="0" err="1">
                <a:solidFill>
                  <a:schemeClr val="bg1"/>
                </a:solidFill>
              </a:rPr>
              <a:t>urinary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ritention</a:t>
            </a:r>
            <a:endParaRPr lang="it-IT" sz="16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bg1"/>
                </a:solidFill>
              </a:rPr>
              <a:t>Immune </a:t>
            </a:r>
            <a:r>
              <a:rPr lang="it-IT" sz="1600" b="1" dirty="0" err="1">
                <a:solidFill>
                  <a:schemeClr val="bg1"/>
                </a:solidFill>
              </a:rPr>
              <a:t>response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suppression</a:t>
            </a:r>
            <a:endParaRPr lang="it-IT" sz="1600" b="1" dirty="0">
              <a:solidFill>
                <a:schemeClr val="bg1"/>
              </a:solidFill>
            </a:endParaRPr>
          </a:p>
          <a:p>
            <a:pPr lvl="1" algn="just"/>
            <a:r>
              <a:rPr lang="it-IT" sz="1600" b="1" dirty="0" err="1">
                <a:solidFill>
                  <a:schemeClr val="bg1"/>
                </a:solidFill>
              </a:rPr>
              <a:t>Suppression</a:t>
            </a:r>
            <a:r>
              <a:rPr lang="it-IT" sz="1600" b="1" dirty="0">
                <a:solidFill>
                  <a:schemeClr val="bg1"/>
                </a:solidFill>
              </a:rPr>
              <a:t> of </a:t>
            </a:r>
            <a:r>
              <a:rPr lang="it-IT" sz="1600" b="1" dirty="0" err="1">
                <a:solidFill>
                  <a:schemeClr val="bg1"/>
                </a:solidFill>
              </a:rPr>
              <a:t>natural</a:t>
            </a:r>
            <a:r>
              <a:rPr lang="it-IT" sz="1600" b="1" dirty="0">
                <a:solidFill>
                  <a:schemeClr val="bg1"/>
                </a:solidFill>
              </a:rPr>
              <a:t> killer </a:t>
            </a:r>
            <a:r>
              <a:rPr lang="it-IT" sz="1600" b="1" dirty="0" err="1">
                <a:solidFill>
                  <a:schemeClr val="bg1"/>
                </a:solidFill>
              </a:rPr>
              <a:t>cells</a:t>
            </a:r>
            <a:endParaRPr lang="it-IT" sz="16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>
                <a:solidFill>
                  <a:schemeClr val="bg1"/>
                </a:solidFill>
              </a:rPr>
              <a:t>Cognitive/</a:t>
            </a:r>
            <a:r>
              <a:rPr lang="it-IT" sz="1600" b="1" dirty="0" err="1">
                <a:solidFill>
                  <a:schemeClr val="bg1"/>
                </a:solidFill>
              </a:rPr>
              <a:t>sleep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dysfuction</a:t>
            </a:r>
            <a:endParaRPr lang="it-IT" sz="16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chemeClr val="bg1"/>
                </a:solidFill>
              </a:rPr>
              <a:t>Increased</a:t>
            </a:r>
            <a:r>
              <a:rPr lang="it-IT" sz="1600" b="1" dirty="0">
                <a:solidFill>
                  <a:schemeClr val="bg1"/>
                </a:solidFill>
              </a:rPr>
              <a:t> risk for </a:t>
            </a:r>
            <a:r>
              <a:rPr lang="it-IT" sz="1600" b="1" dirty="0" err="1">
                <a:solidFill>
                  <a:schemeClr val="bg1"/>
                </a:solidFill>
              </a:rPr>
              <a:t>addiction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postoperatively</a:t>
            </a:r>
            <a:endParaRPr lang="it-IT" sz="16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600" b="1" dirty="0" err="1">
                <a:solidFill>
                  <a:schemeClr val="bg1"/>
                </a:solidFill>
              </a:rPr>
              <a:t>Increased</a:t>
            </a:r>
            <a:r>
              <a:rPr lang="it-IT" sz="1600" b="1" dirty="0">
                <a:solidFill>
                  <a:schemeClr val="bg1"/>
                </a:solidFill>
              </a:rPr>
              <a:t> risk of </a:t>
            </a:r>
            <a:r>
              <a:rPr lang="it-IT" sz="1600" b="1" dirty="0" err="1">
                <a:solidFill>
                  <a:schemeClr val="bg1"/>
                </a:solidFill>
              </a:rPr>
              <a:t>chronic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pain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0EEFFA94-A5F6-050A-8848-3AE83735064F}"/>
              </a:ext>
            </a:extLst>
          </p:cNvPr>
          <p:cNvSpPr/>
          <p:nvPr/>
        </p:nvSpPr>
        <p:spPr>
          <a:xfrm>
            <a:off x="185103" y="2441070"/>
            <a:ext cx="6035142" cy="1169216"/>
          </a:xfrm>
          <a:prstGeom prst="roundRect">
            <a:avLst/>
          </a:prstGeom>
          <a:solidFill>
            <a:srgbClr val="FF0000"/>
          </a:solidFill>
          <a:ln w="3492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Opioid Sparing Anesthesia (O.S.A.) is a multimodal analgesia (“balanced analgesia”) by using array of techniques and/or drugs having different sites/mechanisms of action in order to minimize opioid-related adverse effects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144</TotalTime>
  <Words>200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Mariagrazia Stabile</cp:lastModifiedBy>
  <cp:revision>10</cp:revision>
  <dcterms:created xsi:type="dcterms:W3CDTF">2022-02-27T17:36:31Z</dcterms:created>
  <dcterms:modified xsi:type="dcterms:W3CDTF">2024-04-27T13:21:34Z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